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Layouts/slideLayout71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2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64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46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s/slide6.xml" ContentType="application/vnd.openxmlformats-officedocument.presentationml.slide+xml"/>
  <Override PartName="/docProps/custom.xml" ContentType="application/vnd.openxmlformats-officedocument.custom-properties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5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5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3.xml" ContentType="application/vnd.openxmlformats-officedocument.presentationml.slideMaster+xml"/>
  <Override PartName="/ppt/slideLayouts/slideLayout70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28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>
        <p:scale>
          <a:sx n="0" d="6"/>
          <a:sy n="0" d="2"/>
        </p:scale>
        <p:origin x="64215728" y="0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theme" Target="theme/theme1.xml"/><Relationship Id="rId8" Type="http://schemas.openxmlformats.org/officeDocument/2006/relationships/theme" Target="theme/theme2.xml"/><Relationship Id="rId9" Type="http://schemas.openxmlformats.org/officeDocument/2006/relationships/theme" Target="theme/theme3.xml"/><Relationship Id="rId10" Type="http://schemas.openxmlformats.org/officeDocument/2006/relationships/theme" Target="theme/theme4.xml"/><Relationship Id="rId11" Type="http://schemas.openxmlformats.org/officeDocument/2006/relationships/theme" Target="theme/theme5.xml"/><Relationship Id="rId12" Type="http://schemas.openxmlformats.org/officeDocument/2006/relationships/theme" Target="theme/theme6.xml"/><Relationship Id="rId13" Type="http://schemas.openxmlformats.org/officeDocument/2006/relationships/theme" Target="theme/theme7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 /><Relationship Id="rId30" Type="http://schemas.openxmlformats.org/officeDocument/2006/relationships/tableStyles" Target="tableStyles.xml" /><Relationship Id="rId3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 bwMode="auto"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move the slide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 bwMode="auto">
          <a:xfrm>
            <a:off x="756000" y="5078520"/>
            <a:ext cx="6047640" cy="481103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>
              <a:defRPr/>
            </a:pPr>
            <a:r>
              <a:rPr lang="en-US" sz="2000" b="0" strike="noStrike" spc="-1">
                <a:latin typeface="Arial"/>
              </a:rPr>
              <a:t>Click to edit the notes format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hdr"/>
          </p:nvPr>
        </p:nvSpPr>
        <p:spPr bwMode="auto"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>
              <a:defRPr/>
            </a:pPr>
            <a:r>
              <a:rPr lang="en-US" sz="1400" b="0" strike="noStrike" spc="-1">
                <a:latin typeface="Times New Roman"/>
              </a:rPr>
              <a:t>&lt;header&gt;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dt" idx="1"/>
          </p:nvPr>
        </p:nvSpPr>
        <p:spPr bwMode="auto"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  <a:defRPr/>
            </a:pPr>
            <a:r>
              <a:rPr lang="en-US" sz="1400" b="0" strike="noStrike" spc="-1">
                <a:latin typeface="Times New Roman"/>
              </a:rPr>
              <a:t>&lt;date/time&gt;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ftr" idx="2"/>
          </p:nvPr>
        </p:nvSpPr>
        <p:spPr bwMode="auto"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pPr>
              <a:defRPr/>
            </a:pPr>
            <a:r>
              <a:rPr lang="en-US" sz="1400" b="0" strike="noStrike" spc="-1">
                <a:latin typeface="Times New Roman"/>
              </a:rPr>
              <a:t>&lt;footer&gt;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253" name="PlaceHolder 6"/>
          <p:cNvSpPr>
            <a:spLocks noGrp="1"/>
          </p:cNvSpPr>
          <p:nvPr>
            <p:ph type="sldNum" idx="3"/>
          </p:nvPr>
        </p:nvSpPr>
        <p:spPr bwMode="auto"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  <a:defRPr/>
            </a:pPr>
            <a:fld id="{FE88CBD4-1A64-4EB5-82A0-04BE3D109F9E}" type="slidenum">
              <a:rPr lang="en-US" sz="1400" b="0" strike="noStrike" spc="-1">
                <a:latin typeface="Times New Roman"/>
              </a:rPr>
              <a:t/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 bwMode="auto">
          <a:xfrm>
            <a:off x="1107000" y="812520"/>
            <a:ext cx="5345280" cy="4008960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 bwMode="auto">
          <a:xfrm>
            <a:off x="756000" y="5078520"/>
            <a:ext cx="6047640" cy="481103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>
              <a:defRPr/>
            </a:pPr>
            <a:r>
              <a:rPr lang="en-US" sz="2000" b="0" strike="noStrike" spc="-1">
                <a:latin typeface="Arial"/>
              </a:rPr>
              <a:t>We take an OWASP security compliance every year</a:t>
            </a:r>
            <a:endParaRPr lang="en-US" sz="2000" b="0" strike="noStrike" spc="-1">
              <a:latin typeface="Arial"/>
            </a:endParaRPr>
          </a:p>
          <a:p>
            <a:pPr>
              <a:defRPr/>
            </a:pPr>
            <a:endParaRPr lang="en-US" sz="2000" b="0" strike="noStrike" spc="-1">
              <a:latin typeface="Arial"/>
            </a:endParaRPr>
          </a:p>
          <a:p>
            <a:pPr>
              <a:defRPr/>
            </a:pPr>
            <a:r>
              <a:rPr lang="en-US" sz="2000" b="0" strike="noStrike" spc="-1">
                <a:latin typeface="Arial"/>
              </a:rPr>
              <a:t>Was at position 9 in 2017 and moved up to 6</a:t>
            </a:r>
            <a:r>
              <a:rPr lang="en-US" sz="2000" b="0" strike="noStrike" spc="-1" baseline="30000">
                <a:latin typeface="Arial"/>
              </a:rPr>
              <a:t>th</a:t>
            </a:r>
            <a:r>
              <a:rPr lang="en-US" sz="2000" b="0" strike="noStrike" spc="-1">
                <a:latin typeface="Arial"/>
              </a:rPr>
              <a:t> place in 2021.</a:t>
            </a:r>
            <a:endParaRPr lang="en-US" sz="2000" b="0" strike="noStrike" spc="-1">
              <a:latin typeface="Arial"/>
            </a:endParaRP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61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62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96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02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03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0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5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6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47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defRPr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14" Type="http://schemas.openxmlformats.org/officeDocument/2006/relationships/image" Target="../media/image5.png"/></Relationships>
</file>

<file path=ppt/slideMasters/_rels/slideMaster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0000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0" name="Line 2"/>
          <p:cNvSpPr/>
          <p:nvPr/>
        </p:nvSpPr>
        <p:spPr bwMode="auto">
          <a:xfrm>
            <a:off x="730440" y="2438640"/>
            <a:ext cx="576360" cy="360"/>
          </a:xfrm>
          <a:prstGeom prst="line">
            <a:avLst/>
          </a:prstGeom>
          <a:ln w="6336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" name="Picture 8" descr="The University of Iowa"/>
          <p:cNvPicPr/>
          <p:nvPr/>
        </p:nvPicPr>
        <p:blipFill>
          <a:blip r:embed="rId14"/>
          <a:stretch/>
        </p:blipFill>
        <p:spPr bwMode="auto">
          <a:xfrm>
            <a:off x="6476400" y="0"/>
            <a:ext cx="2019600" cy="9612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  <a:defRPr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/>
              <a:buChar char=""/>
              <a:defRPr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Line 2"/>
          <p:cNvSpPr/>
          <p:nvPr/>
        </p:nvSpPr>
        <p:spPr bwMode="auto">
          <a:xfrm>
            <a:off x="714240" y="1317600"/>
            <a:ext cx="576360" cy="360"/>
          </a:xfrm>
          <a:prstGeom prst="line">
            <a:avLst/>
          </a:prstGeom>
          <a:ln w="63360">
            <a:solidFill>
              <a:srgbClr val="F9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" name="CustomShape 5"/>
          <p:cNvSpPr/>
          <p:nvPr/>
        </p:nvSpPr>
        <p:spPr bwMode="auto">
          <a:xfrm>
            <a:off x="0" y="6389640"/>
            <a:ext cx="9143280" cy="467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2" name="Picture 9" descr="The University of Iowa"/>
          <p:cNvPicPr/>
          <p:nvPr/>
        </p:nvPicPr>
        <p:blipFill>
          <a:blip r:embed="rId14"/>
          <a:stretch/>
        </p:blipFill>
        <p:spPr bwMode="auto">
          <a:xfrm>
            <a:off x="628560" y="6247440"/>
            <a:ext cx="1299240" cy="61668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" name="Line 2"/>
          <p:cNvSpPr/>
          <p:nvPr/>
        </p:nvSpPr>
        <p:spPr bwMode="auto">
          <a:xfrm>
            <a:off x="714240" y="1317600"/>
            <a:ext cx="576360" cy="360"/>
          </a:xfrm>
          <a:prstGeom prst="line">
            <a:avLst/>
          </a:prstGeom>
          <a:ln w="63360">
            <a:solidFill>
              <a:srgbClr val="F9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CustomShape 4"/>
          <p:cNvSpPr/>
          <p:nvPr/>
        </p:nvSpPr>
        <p:spPr bwMode="auto">
          <a:xfrm>
            <a:off x="0" y="6389640"/>
            <a:ext cx="9143280" cy="467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3" name="Picture 7" descr="The University of Iowa"/>
          <p:cNvPicPr/>
          <p:nvPr/>
        </p:nvPicPr>
        <p:blipFill>
          <a:blip r:embed="rId14"/>
          <a:stretch/>
        </p:blipFill>
        <p:spPr bwMode="auto">
          <a:xfrm>
            <a:off x="628560" y="6247440"/>
            <a:ext cx="1299240" cy="61668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Line 2"/>
          <p:cNvSpPr/>
          <p:nvPr/>
        </p:nvSpPr>
        <p:spPr bwMode="auto">
          <a:xfrm>
            <a:off x="714240" y="1657800"/>
            <a:ext cx="576360" cy="360"/>
          </a:xfrm>
          <a:prstGeom prst="line">
            <a:avLst/>
          </a:prstGeom>
          <a:ln w="63360">
            <a:solidFill>
              <a:srgbClr val="F9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CustomShape 4"/>
          <p:cNvSpPr/>
          <p:nvPr/>
        </p:nvSpPr>
        <p:spPr bwMode="auto">
          <a:xfrm>
            <a:off x="0" y="6389640"/>
            <a:ext cx="9143280" cy="467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4" name="Picture 8" descr="The University of Iowa"/>
          <p:cNvPicPr/>
          <p:nvPr/>
        </p:nvPicPr>
        <p:blipFill>
          <a:blip r:embed="rId14"/>
          <a:stretch/>
        </p:blipFill>
        <p:spPr bwMode="auto">
          <a:xfrm>
            <a:off x="628560" y="6247440"/>
            <a:ext cx="1299240" cy="616680"/>
          </a:xfrm>
          <a:prstGeom prst="rect">
            <a:avLst/>
          </a:prstGeom>
          <a:ln w="0">
            <a:noFill/>
          </a:ln>
        </p:spPr>
      </p:pic>
      <p:sp>
        <p:nvSpPr>
          <p:cNvPr id="12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" name="Line 2"/>
          <p:cNvSpPr/>
          <p:nvPr/>
        </p:nvSpPr>
        <p:spPr bwMode="auto">
          <a:xfrm>
            <a:off x="714240" y="1317600"/>
            <a:ext cx="576360" cy="360"/>
          </a:xfrm>
          <a:prstGeom prst="line">
            <a:avLst/>
          </a:prstGeom>
          <a:ln w="63360">
            <a:solidFill>
              <a:srgbClr val="F9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ustomShape 4"/>
          <p:cNvSpPr/>
          <p:nvPr/>
        </p:nvSpPr>
        <p:spPr bwMode="auto">
          <a:xfrm>
            <a:off x="0" y="6389640"/>
            <a:ext cx="9143280" cy="467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5" name="Picture 7" descr="The University of Iowa"/>
          <p:cNvPicPr/>
          <p:nvPr/>
        </p:nvPicPr>
        <p:blipFill>
          <a:blip r:embed="rId14"/>
          <a:stretch/>
        </p:blipFill>
        <p:spPr bwMode="auto">
          <a:xfrm>
            <a:off x="628560" y="6247440"/>
            <a:ext cx="1299240" cy="616680"/>
          </a:xfrm>
          <a:prstGeom prst="rect">
            <a:avLst/>
          </a:prstGeom>
          <a:ln w="0">
            <a:noFill/>
          </a:ln>
        </p:spPr>
      </p:pic>
      <p:sp>
        <p:nvSpPr>
          <p:cNvPr id="16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CD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" name="Line 2"/>
          <p:cNvSpPr/>
          <p:nvPr/>
        </p:nvSpPr>
        <p:spPr bwMode="auto">
          <a:xfrm>
            <a:off x="730440" y="2923560"/>
            <a:ext cx="576360" cy="360"/>
          </a:xfrm>
          <a:prstGeom prst="line">
            <a:avLst/>
          </a:prstGeom>
          <a:ln w="6336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4"/>
          <p:cNvSpPr/>
          <p:nvPr/>
        </p:nvSpPr>
        <p:spPr bwMode="auto">
          <a:xfrm>
            <a:off x="712080" y="4789440"/>
            <a:ext cx="291960" cy="2995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06" name="Group 6"/>
          <p:cNvGrpSpPr/>
          <p:nvPr/>
        </p:nvGrpSpPr>
        <p:grpSpPr bwMode="auto">
          <a:xfrm>
            <a:off x="803160" y="4864320"/>
            <a:ext cx="146520" cy="149760"/>
            <a:chOff x="803160" y="4864320"/>
            <a:chExt cx="146520" cy="149760"/>
          </a:xfrm>
        </p:grpSpPr>
        <p:sp>
          <p:nvSpPr>
            <p:cNvPr id="207" name="Line 7"/>
            <p:cNvSpPr/>
            <p:nvPr/>
          </p:nvSpPr>
          <p:spPr bwMode="auto">
            <a:xfrm>
              <a:off x="803160" y="4940280"/>
              <a:ext cx="146520" cy="360"/>
            </a:xfrm>
            <a:prstGeom prst="line">
              <a:avLst/>
            </a:prstGeom>
            <a:ln w="38160">
              <a:solidFill>
                <a:srgbClr val="FFCD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8" name="CustomShape 8"/>
            <p:cNvSpPr/>
            <p:nvPr/>
          </p:nvSpPr>
          <p:spPr bwMode="auto">
            <a:xfrm>
              <a:off x="875520" y="4864320"/>
              <a:ext cx="71640" cy="149760"/>
            </a:xfrm>
            <a:custGeom>
              <a:avLst/>
              <a:gdLst/>
              <a:ahLst/>
              <a:cxnLst/>
              <a:rect l="l" t="t" r="r" b="b"/>
              <a:pathLst>
                <a:path w="85725" h="183357" fill="norm" stroke="1" extrusionOk="0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noFill/>
            <a:ln w="38160">
              <a:solidFill>
                <a:srgbClr val="FFC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09" name="Picture 13" descr="The University of Iowa"/>
          <p:cNvPicPr/>
          <p:nvPr/>
        </p:nvPicPr>
        <p:blipFill>
          <a:blip r:embed="rId14"/>
          <a:stretch/>
        </p:blipFill>
        <p:spPr bwMode="auto">
          <a:xfrm>
            <a:off x="6471360" y="-1080"/>
            <a:ext cx="2014560" cy="962640"/>
          </a:xfrm>
          <a:prstGeom prst="rect">
            <a:avLst/>
          </a:prstGeom>
          <a:ln w="0">
            <a:noFill/>
          </a:ln>
        </p:spPr>
      </p:pic>
      <p:sp>
        <p:nvSpPr>
          <p:cNvPr id="21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  <a:defRPr/>
            </a:pPr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10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1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4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/>
          <p:nvPr/>
        </p:nvSpPr>
        <p:spPr bwMode="auto">
          <a:xfrm>
            <a:off x="731160" y="2677680"/>
            <a:ext cx="6931080" cy="184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5200" b="1" strike="noStrike" spc="-1">
                <a:solidFill>
                  <a:srgbClr val="FFFFFF"/>
                </a:solidFill>
                <a:latin typeface="Roboto"/>
                <a:ea typeface="Roboto"/>
              </a:rPr>
              <a:t>Dependency Checking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255" name="TextShape 2"/>
          <p:cNvSpPr/>
          <p:nvPr/>
        </p:nvSpPr>
        <p:spPr bwMode="auto">
          <a:xfrm>
            <a:off x="731160" y="4709520"/>
            <a:ext cx="77652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>
              <a:lnSpc>
                <a:spcPct val="100000"/>
              </a:lnSpc>
              <a:spcBef>
                <a:spcPts val="750"/>
              </a:spcBef>
              <a:buNone/>
              <a:tabLst>
                <a:tab pos="0" algn="l"/>
              </a:tabLst>
              <a:defRPr/>
            </a:pPr>
            <a:r>
              <a:rPr lang="en-US" sz="2200" b="1" strike="noStrike" spc="-1">
                <a:solidFill>
                  <a:srgbClr val="FFCD00"/>
                </a:solidFill>
                <a:latin typeface="Roboto"/>
                <a:ea typeface="Roboto"/>
              </a:rPr>
              <a:t>Michael Alberhasky – ITS-AIS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256" name="TextShape 3"/>
          <p:cNvSpPr/>
          <p:nvPr/>
        </p:nvSpPr>
        <p:spPr bwMode="auto">
          <a:xfrm>
            <a:off x="731160" y="5098680"/>
            <a:ext cx="7765200" cy="41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>
              <a:lnSpc>
                <a:spcPct val="100000"/>
              </a:lnSpc>
              <a:spcBef>
                <a:spcPts val="750"/>
              </a:spcBef>
              <a:buNone/>
              <a:tabLst>
                <a:tab pos="0" algn="l"/>
              </a:tabLst>
              <a:defRPr/>
            </a:pPr>
            <a:r>
              <a:rPr lang="en-US" sz="2200" b="0" strike="noStrike" spc="-1">
                <a:solidFill>
                  <a:srgbClr val="FFFFFF"/>
                </a:solidFill>
                <a:latin typeface="Roboto"/>
                <a:ea typeface="Roboto"/>
              </a:rPr>
              <a:t>June 29, 2023</a:t>
            </a:r>
            <a:endParaRPr lang="en-US" sz="2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7" name="TextShape 1"/>
          <p:cNvSpPr/>
          <p:nvPr/>
        </p:nvSpPr>
        <p:spPr bwMode="auto">
          <a:xfrm>
            <a:off x="712080" y="498240"/>
            <a:ext cx="444636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74000"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What keeps developers up at night?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58" name="TextShape 2"/>
          <p:cNvSpPr/>
          <p:nvPr/>
        </p:nvSpPr>
        <p:spPr bwMode="auto">
          <a:xfrm>
            <a:off x="714240" y="1686600"/>
            <a:ext cx="3942720" cy="425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Vulnerable developer workstation/laptop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Insecure design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Exploitation of vulnerable libraries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None/>
              <a:defRPr/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None/>
              <a:defRPr/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260" name="TextShape 3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pic>
        <p:nvPicPr>
          <p:cNvPr id="261" name="" descr=""/>
          <p:cNvPicPr/>
          <p:nvPr/>
        </p:nvPicPr>
        <p:blipFill>
          <a:blip r:embed="rId2"/>
          <a:srcRect l="34563" t="0" r="22603" b="0"/>
          <a:stretch/>
        </p:blipFill>
        <p:spPr bwMode="auto">
          <a:xfrm>
            <a:off x="5235120" y="573840"/>
            <a:ext cx="3915000" cy="5709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/>
          <p:nvPr/>
        </p:nvSpPr>
        <p:spPr bwMode="auto">
          <a:xfrm>
            <a:off x="714240" y="526680"/>
            <a:ext cx="7714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OWASP Top Ten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63" name="TextShape 2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pic>
        <p:nvPicPr>
          <p:cNvPr id="264" name="" descr=""/>
          <p:cNvPicPr/>
          <p:nvPr/>
        </p:nvPicPr>
        <p:blipFill>
          <a:blip r:embed="rId3"/>
          <a:stretch/>
        </p:blipFill>
        <p:spPr bwMode="auto">
          <a:xfrm>
            <a:off x="114120" y="2200320"/>
            <a:ext cx="8914680" cy="2456640"/>
          </a:xfrm>
          <a:prstGeom prst="rect">
            <a:avLst/>
          </a:prstGeom>
          <a:ln w="0">
            <a:noFill/>
          </a:ln>
        </p:spPr>
      </p:pic>
      <p:sp>
        <p:nvSpPr>
          <p:cNvPr id="265" name="CustomShape 3"/>
          <p:cNvSpPr/>
          <p:nvPr/>
        </p:nvSpPr>
        <p:spPr bwMode="auto">
          <a:xfrm>
            <a:off x="5480280" y="3413880"/>
            <a:ext cx="3262320" cy="23508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solidFill>
              <a:srgbClr val="BC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/>
          <p:nvPr/>
        </p:nvSpPr>
        <p:spPr bwMode="auto">
          <a:xfrm>
            <a:off x="714240" y="389520"/>
            <a:ext cx="7714440" cy="13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How do you manage your dependencies?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67" name="TextShape 2"/>
          <p:cNvSpPr/>
          <p:nvPr/>
        </p:nvSpPr>
        <p:spPr bwMode="auto">
          <a:xfrm>
            <a:off x="714240" y="205092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Dependency management in Java uses:</a:t>
            </a:r>
            <a:endParaRPr lang="en-US" sz="24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Ivy for Play 1.x</a:t>
            </a:r>
            <a:endParaRPr lang="en-US" sz="20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Manual for MAUI</a:t>
            </a:r>
            <a:endParaRPr lang="en-US" sz="20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Gradle for just about everything else</a:t>
            </a:r>
            <a:endParaRPr lang="en-US" sz="2000" b="0" strike="noStrike" spc="-1">
              <a:latin typeface="Arial"/>
            </a:endParaRPr>
          </a:p>
          <a:p>
            <a:pPr marL="342720">
              <a:lnSpc>
                <a:spcPct val="100000"/>
              </a:lnSpc>
              <a:spcBef>
                <a:spcPts val="374"/>
              </a:spcBef>
              <a:buNone/>
              <a:tabLst>
                <a:tab pos="0" algn="l"/>
              </a:tabLst>
              <a:defRPr/>
            </a:pPr>
            <a:endParaRPr lang="en-US" sz="2000" b="0" strike="noStrike" spc="-1">
              <a:latin typeface="Arial"/>
            </a:endParaRPr>
          </a:p>
        </p:txBody>
      </p:sp>
      <p:sp>
        <p:nvSpPr>
          <p:cNvPr id="268" name="TextShape 3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9" name="TextShape 1"/>
          <p:cNvSpPr/>
          <p:nvPr/>
        </p:nvSpPr>
        <p:spPr bwMode="auto">
          <a:xfrm>
            <a:off x="714240" y="389520"/>
            <a:ext cx="7714440" cy="13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How do you know when something is vulnerable?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70" name="TextShape 2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pic>
        <p:nvPicPr>
          <p:cNvPr id="271" name="" descr=""/>
          <p:cNvPicPr/>
          <p:nvPr/>
        </p:nvPicPr>
        <p:blipFill>
          <a:blip r:embed="rId2"/>
          <a:stretch/>
        </p:blipFill>
        <p:spPr bwMode="auto">
          <a:xfrm>
            <a:off x="3275280" y="1721520"/>
            <a:ext cx="5539320" cy="3647160"/>
          </a:xfrm>
          <a:prstGeom prst="rect">
            <a:avLst/>
          </a:prstGeom>
          <a:ln w="0">
            <a:noFill/>
          </a:ln>
        </p:spPr>
      </p:pic>
      <p:sp>
        <p:nvSpPr>
          <p:cNvPr id="272" name="CustomShape 3"/>
          <p:cNvSpPr/>
          <p:nvPr/>
        </p:nvSpPr>
        <p:spPr bwMode="auto">
          <a:xfrm>
            <a:off x="110520" y="1883160"/>
            <a:ext cx="310788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4040" indent="-2836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rgbClr val="000000"/>
                </a:solidFill>
                <a:latin typeface="Roboto"/>
                <a:ea typeface="Arial"/>
              </a:rPr>
              <a:t>Forums</a:t>
            </a:r>
            <a:endParaRPr lang="en-US" sz="1800" b="0" strike="noStrike" spc="-1">
              <a:latin typeface="Arial"/>
            </a:endParaRPr>
          </a:p>
          <a:p>
            <a:pPr marL="284040" indent="-2836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rgbClr val="000000"/>
                </a:solidFill>
                <a:latin typeface="Roboto"/>
                <a:ea typeface="Arial"/>
              </a:rPr>
              <a:t>Issues</a:t>
            </a:r>
            <a:endParaRPr lang="en-US" sz="1800" b="0" strike="noStrike" spc="-1">
              <a:latin typeface="Arial"/>
            </a:endParaRPr>
          </a:p>
          <a:p>
            <a:pPr marL="284040" indent="-2836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rgbClr val="000000"/>
                </a:solidFill>
                <a:latin typeface="Roboto"/>
                <a:ea typeface="Arial"/>
              </a:rPr>
              <a:t>Email lists</a:t>
            </a:r>
            <a:endParaRPr lang="en-US" sz="1800" b="0" strike="noStrike" spc="-1">
              <a:latin typeface="Arial"/>
            </a:endParaRPr>
          </a:p>
          <a:p>
            <a:pPr marL="284040" indent="-2836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rgbClr val="000000"/>
                </a:solidFill>
                <a:latin typeface="Roboto"/>
                <a:ea typeface="Arial"/>
              </a:rPr>
              <a:t>ISPO</a:t>
            </a:r>
            <a:endParaRPr lang="en-US" sz="1800" b="0" strike="noStrike" spc="-1">
              <a:latin typeface="Arial"/>
            </a:endParaRPr>
          </a:p>
          <a:p>
            <a:pPr marL="284040" indent="-2836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rgbClr val="000000"/>
                </a:solidFill>
                <a:latin typeface="Roboto"/>
                <a:ea typeface="Arial"/>
              </a:rPr>
              <a:t>Headlines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/>
          <p:nvPr/>
        </p:nvSpPr>
        <p:spPr bwMode="auto">
          <a:xfrm>
            <a:off x="714240" y="389520"/>
            <a:ext cx="7714440" cy="13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Automated dependency checking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74" name="TextShape 2"/>
          <p:cNvSpPr/>
          <p:nvPr/>
        </p:nvSpPr>
        <p:spPr bwMode="auto">
          <a:xfrm>
            <a:off x="714240" y="205092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Gitlab dependency scanning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IntelliJ “Package Checker” plugin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Other commercial offerings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OWASP Dependency Check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None/>
              <a:defRPr/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275" name="TextShape 3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/>
          <p:nvPr/>
        </p:nvSpPr>
        <p:spPr bwMode="auto">
          <a:xfrm>
            <a:off x="714240" y="389520"/>
            <a:ext cx="7714440" cy="13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OWASP Dependency Check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77" name="TextShape 2"/>
          <p:cNvSpPr/>
          <p:nvPr/>
        </p:nvSpPr>
        <p:spPr bwMode="auto">
          <a:xfrm>
            <a:off x="714240" y="205092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Free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Pulls data from:</a:t>
            </a:r>
            <a:endParaRPr lang="en-US" sz="24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NVD database at NIST</a:t>
            </a:r>
            <a:endParaRPr lang="en-US" sz="20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CISA Known Vulnerabilities</a:t>
            </a:r>
            <a:endParaRPr lang="en-US" sz="20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Sonatype OSS Index</a:t>
            </a:r>
            <a:endParaRPr lang="en-US" sz="2000" b="0" strike="noStrike" spc="-1">
              <a:latin typeface="Arial"/>
            </a:endParaRPr>
          </a:p>
          <a:p>
            <a:pPr marL="514439" lvl="1" indent="-171000">
              <a:lnSpc>
                <a:spcPct val="100000"/>
              </a:lnSpc>
              <a:spcBef>
                <a:spcPts val="374"/>
              </a:spcBef>
              <a:buClr>
                <a:srgbClr val="62666A"/>
              </a:buClr>
              <a:buFont typeface="Roboto"/>
              <a:buChar char="–"/>
              <a:defRPr/>
            </a:pPr>
            <a:r>
              <a:rPr lang="en-US" sz="2000" b="0" strike="noStrike" spc="-1">
                <a:solidFill>
                  <a:srgbClr val="000000"/>
                </a:solidFill>
                <a:latin typeface="Roboto"/>
                <a:ea typeface="Roboto"/>
              </a:rPr>
              <a:t>RetireJS</a:t>
            </a:r>
            <a:endParaRPr lang="en-US" sz="20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Scans your libraries for known vulnerabilities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Analyzes Java, JS, Ruby, .Net, (Experimental: GoLang, Python, PHP Composer, Swift)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Can run from CLI, Gradle, Maven, Ant, Jenkins, SBT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278" name="TextShape 3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pic>
        <p:nvPicPr>
          <p:cNvPr id="279" name="" descr=""/>
          <p:cNvPicPr/>
          <p:nvPr/>
        </p:nvPicPr>
        <p:blipFill>
          <a:blip r:embed="rId2"/>
          <a:stretch/>
        </p:blipFill>
        <p:spPr bwMode="auto">
          <a:xfrm>
            <a:off x="4674600" y="1397880"/>
            <a:ext cx="4154400" cy="1445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/>
          <p:nvPr/>
        </p:nvSpPr>
        <p:spPr bwMode="auto">
          <a:xfrm>
            <a:off x="714240" y="389520"/>
            <a:ext cx="7714440" cy="13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How it works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81" name="TextShape 2"/>
          <p:cNvSpPr/>
          <p:nvPr/>
        </p:nvSpPr>
        <p:spPr bwMode="auto">
          <a:xfrm>
            <a:off x="714240" y="205092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Pulls data from vulnerability databases (NVD, CISA, etc.)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Stores that in a database (H2 by default or external like Oracle or MySql).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Compares libraries against entries in database.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Updates database periodically</a:t>
            </a:r>
            <a:endParaRPr lang="en-US" sz="2400" b="0" strike="noStrike" spc="0">
              <a:solidFill>
                <a:srgbClr val="000000"/>
              </a:solidFill>
              <a:latin typeface="Roboto"/>
              <a:ea typeface="Roboto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i="0" u="none" strike="noStrike" cap="none" spc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Generates a report</a:t>
            </a:r>
            <a:endParaRPr lang="en-US" sz="2400" b="0" strike="noStrike" spc="0">
              <a:latin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None/>
              <a:defRPr/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282" name="TextShape 3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3" name="TextShape 1"/>
          <p:cNvSpPr/>
          <p:nvPr/>
        </p:nvSpPr>
        <p:spPr bwMode="auto">
          <a:xfrm>
            <a:off x="714240" y="389520"/>
            <a:ext cx="7714440" cy="13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Config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84" name="TextShape 2"/>
          <p:cNvSpPr/>
          <p:nvPr/>
        </p:nvSpPr>
        <p:spPr bwMode="auto">
          <a:xfrm>
            <a:off x="2073960" y="644112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pic>
        <p:nvPicPr>
          <p:cNvPr id="285" name="" descr=""/>
          <p:cNvPicPr/>
          <p:nvPr/>
        </p:nvPicPr>
        <p:blipFill>
          <a:blip r:embed="rId2"/>
          <a:stretch/>
        </p:blipFill>
        <p:spPr bwMode="auto">
          <a:xfrm>
            <a:off x="1096200" y="1809720"/>
            <a:ext cx="6950880" cy="437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" name="TextShape 1"/>
          <p:cNvSpPr/>
          <p:nvPr/>
        </p:nvSpPr>
        <p:spPr bwMode="auto">
          <a:xfrm>
            <a:off x="714240" y="526680"/>
            <a:ext cx="7714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Reports</a:t>
            </a:r>
            <a:endParaRPr lang="en-US" sz="3300" b="0" strike="noStrike" spc="-1">
              <a:latin typeface="Arial"/>
            </a:endParaRPr>
          </a:p>
        </p:txBody>
      </p:sp>
      <p:pic>
        <p:nvPicPr>
          <p:cNvPr id="287" name="" descr=""/>
          <p:cNvPicPr/>
          <p:nvPr/>
        </p:nvPicPr>
        <p:blipFill>
          <a:blip r:embed="rId2"/>
          <a:stretch/>
        </p:blipFill>
        <p:spPr bwMode="auto">
          <a:xfrm>
            <a:off x="2629080" y="1686600"/>
            <a:ext cx="3858120" cy="4256280"/>
          </a:xfrm>
          <a:prstGeom prst="rect">
            <a:avLst/>
          </a:prstGeom>
          <a:ln w="0">
            <a:noFill/>
          </a:ln>
        </p:spPr>
      </p:pic>
      <p:sp>
        <p:nvSpPr>
          <p:cNvPr id="288" name="TextShape 2"/>
          <p:cNvSpPr/>
          <p:nvPr/>
        </p:nvSpPr>
        <p:spPr bwMode="auto">
          <a:xfrm>
            <a:off x="2074320" y="644148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TextShape 1"/>
          <p:cNvSpPr/>
          <p:nvPr/>
        </p:nvSpPr>
        <p:spPr bwMode="auto">
          <a:xfrm>
            <a:off x="714240" y="526680"/>
            <a:ext cx="7714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Remediation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90" name="TextShape 2"/>
          <p:cNvSpPr/>
          <p:nvPr/>
        </p:nvSpPr>
        <p:spPr bwMode="auto">
          <a:xfrm>
            <a:off x="2074320" y="644148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sp>
        <p:nvSpPr>
          <p:cNvPr id="291" name="TextShape 3"/>
          <p:cNvSpPr/>
          <p:nvPr/>
        </p:nvSpPr>
        <p:spPr bwMode="auto">
          <a:xfrm>
            <a:off x="731520" y="1463040"/>
            <a:ext cx="81378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2" name="TextShape 4"/>
          <p:cNvSpPr/>
          <p:nvPr/>
        </p:nvSpPr>
        <p:spPr bwMode="auto">
          <a:xfrm>
            <a:off x="731520" y="159408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No quick and easy was to work through an older app with lots of aging dependencies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Start with the worst offenders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Test, test, test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Dependency trees are your friend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None/>
              <a:defRPr/>
            </a:pPr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3" name="TextShape 1"/>
          <p:cNvSpPr/>
          <p:nvPr/>
        </p:nvSpPr>
        <p:spPr bwMode="auto">
          <a:xfrm>
            <a:off x="714240" y="526680"/>
            <a:ext cx="7714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Container scanning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94" name="TextShape 2"/>
          <p:cNvSpPr/>
          <p:nvPr/>
        </p:nvSpPr>
        <p:spPr bwMode="auto">
          <a:xfrm>
            <a:off x="2074320" y="644148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sp>
        <p:nvSpPr>
          <p:cNvPr id="295" name="TextShape 3"/>
          <p:cNvSpPr/>
          <p:nvPr/>
        </p:nvSpPr>
        <p:spPr bwMode="auto">
          <a:xfrm>
            <a:off x="731520" y="1463040"/>
            <a:ext cx="81378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TextShape 4"/>
          <p:cNvSpPr/>
          <p:nvPr/>
        </p:nvSpPr>
        <p:spPr bwMode="auto">
          <a:xfrm>
            <a:off x="731520" y="159408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You need to worry about dependencies inside your containers as well.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Gitlab has support for automatically scanning using Trivy. 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Just like OWASP, configure to report on a threshold of badness.</a:t>
            </a:r>
            <a:endParaRPr lang="en-US" sz="2400" b="0" strike="noStrike" spc="-1">
              <a:latin typeface="Arial"/>
            </a:endParaRPr>
          </a:p>
        </p:txBody>
      </p:sp>
      <p:pic>
        <p:nvPicPr>
          <p:cNvPr id="297" name="" descr=""/>
          <p:cNvPicPr/>
          <p:nvPr/>
        </p:nvPicPr>
        <p:blipFill>
          <a:blip r:embed="rId2"/>
          <a:stretch/>
        </p:blipFill>
        <p:spPr bwMode="auto">
          <a:xfrm>
            <a:off x="5943600" y="4686840"/>
            <a:ext cx="2502360" cy="1338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TextShape 1"/>
          <p:cNvSpPr/>
          <p:nvPr/>
        </p:nvSpPr>
        <p:spPr bwMode="auto">
          <a:xfrm>
            <a:off x="714240" y="526680"/>
            <a:ext cx="7714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3300" b="1" strike="noStrike" spc="-1">
                <a:solidFill>
                  <a:srgbClr val="000000"/>
                </a:solidFill>
                <a:latin typeface="Roboto"/>
                <a:ea typeface="Roboto"/>
              </a:rPr>
              <a:t>Next steps</a:t>
            </a:r>
            <a:endParaRPr lang="en-US" sz="3300" b="0" strike="noStrike" spc="-1">
              <a:latin typeface="Arial"/>
            </a:endParaRPr>
          </a:p>
        </p:txBody>
      </p:sp>
      <p:sp>
        <p:nvSpPr>
          <p:cNvPr id="299" name="TextShape 2"/>
          <p:cNvSpPr/>
          <p:nvPr/>
        </p:nvSpPr>
        <p:spPr bwMode="auto">
          <a:xfrm>
            <a:off x="2074320" y="6441480"/>
            <a:ext cx="651240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050" b="0" strike="noStrike" spc="-1">
                <a:solidFill>
                  <a:srgbClr val="FFFFFF"/>
                </a:solidFill>
                <a:latin typeface="Roboto"/>
                <a:ea typeface="Arial"/>
              </a:rPr>
              <a:t>Dependency Checking</a:t>
            </a:r>
            <a:endParaRPr lang="en-US" sz="1050" b="0" strike="noStrike" spc="-1">
              <a:latin typeface="Arial"/>
            </a:endParaRPr>
          </a:p>
        </p:txBody>
      </p:sp>
      <p:sp>
        <p:nvSpPr>
          <p:cNvPr id="300" name="TextShape 3"/>
          <p:cNvSpPr/>
          <p:nvPr/>
        </p:nvSpPr>
        <p:spPr bwMode="auto">
          <a:xfrm>
            <a:off x="731520" y="1463040"/>
            <a:ext cx="81378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1" name="TextShape 4"/>
          <p:cNvSpPr/>
          <p:nvPr/>
        </p:nvSpPr>
        <p:spPr bwMode="auto">
          <a:xfrm>
            <a:off x="731520" y="1594080"/>
            <a:ext cx="7714440" cy="38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Continue to move apps from Bamboo to GitLab.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Get more apps to adopt ODC scanning.</a:t>
            </a:r>
            <a:endParaRPr lang="en-US" sz="2400" b="0" strike="noStrike" spc="-1">
              <a:latin typeface="Arial"/>
            </a:endParaRPr>
          </a:p>
          <a:p>
            <a:pPr marL="171360" indent="-171000">
              <a:lnSpc>
                <a:spcPct val="100000"/>
              </a:lnSpc>
              <a:spcBef>
                <a:spcPts val="750"/>
              </a:spcBef>
              <a:buClr>
                <a:srgbClr val="62666A"/>
              </a:buClr>
              <a:buSzPct val="95000"/>
              <a:buFont typeface="Arial"/>
              <a:buChar char="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Roboto"/>
                <a:ea typeface="Roboto"/>
              </a:rPr>
              <a:t>Investigate using Renovate to help automate dependency upgrades.</a:t>
            </a:r>
            <a:endParaRPr lang="en-US" sz="2400" b="0" strike="noStrike" spc="-1">
              <a:latin typeface="Arial"/>
            </a:endParaRPr>
          </a:p>
        </p:txBody>
      </p:sp>
      <p:pic>
        <p:nvPicPr>
          <p:cNvPr id="302" name="" descr=""/>
          <p:cNvPicPr/>
          <p:nvPr/>
        </p:nvPicPr>
        <p:blipFill>
          <a:blip r:embed="rId2"/>
          <a:stretch/>
        </p:blipFill>
        <p:spPr bwMode="auto">
          <a:xfrm>
            <a:off x="2651760" y="4239000"/>
            <a:ext cx="3961800" cy="124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/>
          <p:nvPr/>
        </p:nvSpPr>
        <p:spPr bwMode="auto">
          <a:xfrm>
            <a:off x="712080" y="3214800"/>
            <a:ext cx="5371920" cy="115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>
              <a:lnSpc>
                <a:spcPct val="90000"/>
              </a:lnSpc>
              <a:buNone/>
              <a:defRPr/>
            </a:pPr>
            <a:r>
              <a:rPr lang="en-US" sz="5200" b="1" strike="noStrike" spc="-1">
                <a:solidFill>
                  <a:srgbClr val="000000"/>
                </a:solidFill>
                <a:latin typeface="Roboto"/>
                <a:ea typeface="Roboto Black"/>
              </a:rPr>
              <a:t>Questions?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304" name="TextShape 2"/>
          <p:cNvSpPr/>
          <p:nvPr/>
        </p:nvSpPr>
        <p:spPr bwMode="auto">
          <a:xfrm>
            <a:off x="5486400" y="3087000"/>
            <a:ext cx="2999519" cy="149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200" b="0" strike="noStrike" spc="-1">
                <a:solidFill>
                  <a:srgbClr val="000000"/>
                </a:solidFill>
                <a:latin typeface="Roboto"/>
                <a:ea typeface="Roboto"/>
              </a:rPr>
              <a:t>Michael Alberhasky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200" b="0" strike="noStrike" spc="-1">
                <a:solidFill>
                  <a:srgbClr val="000000"/>
                </a:solidFill>
                <a:latin typeface="Roboto"/>
                <a:ea typeface="Roboto"/>
              </a:rPr>
              <a:t>Lead Application Developer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200" b="0" strike="noStrike" spc="-1">
                <a:solidFill>
                  <a:srgbClr val="000000"/>
                </a:solidFill>
                <a:latin typeface="Roboto"/>
                <a:ea typeface="Roboto"/>
              </a:rPr>
              <a:t>ITS-AIS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200" b="0" strike="noStrike" spc="-1">
                <a:solidFill>
                  <a:srgbClr val="000000"/>
                </a:solidFill>
                <a:latin typeface="Roboto"/>
                <a:ea typeface="Roboto"/>
              </a:rPr>
              <a:t>michael-alberhasky@uiowa.edu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305" name="TextShape 3"/>
          <p:cNvSpPr/>
          <p:nvPr/>
        </p:nvSpPr>
        <p:spPr bwMode="auto">
          <a:xfrm>
            <a:off x="988920" y="4789440"/>
            <a:ext cx="1111320" cy="29916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spcBef>
                <a:spcPts val="750"/>
              </a:spcBef>
              <a:buNone/>
              <a:tabLst>
                <a:tab pos="0" algn="l"/>
              </a:tabLst>
              <a:defRPr/>
            </a:pPr>
            <a:r>
              <a:rPr lang="en-US" sz="1350" b="0" strike="noStrike" spc="-1">
                <a:solidFill>
                  <a:srgbClr val="FFFFFF"/>
                </a:solidFill>
                <a:latin typeface="Roboto Black"/>
                <a:ea typeface="Roboto Black"/>
              </a:rPr>
              <a:t>uiowa.edu</a:t>
            </a:r>
            <a:endParaRPr lang="en-US" sz="1350" b="0" strike="noStrike" spc="-1">
              <a:latin typeface="Arial"/>
            </a:endParaRPr>
          </a:p>
        </p:txBody>
      </p:sp>
      <p:sp>
        <p:nvSpPr>
          <p:cNvPr id="306" name="TextShape 4"/>
          <p:cNvSpPr/>
          <p:nvPr/>
        </p:nvSpPr>
        <p:spPr bwMode="auto">
          <a:xfrm>
            <a:off x="717120" y="2365920"/>
            <a:ext cx="777132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>
              <a:lnSpc>
                <a:spcPct val="100000"/>
              </a:lnSpc>
              <a:buNone/>
              <a:defRPr/>
            </a:pPr>
            <a:r>
              <a:rPr lang="en-US" sz="1650" b="0" strike="noStrike" spc="-1">
                <a:solidFill>
                  <a:srgbClr val="000000"/>
                </a:solidFill>
                <a:latin typeface="Roboto"/>
                <a:ea typeface="Arial"/>
              </a:rPr>
              <a:t>Dependency Checking</a:t>
            </a:r>
            <a:endParaRPr lang="en-US" sz="16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_rels/theme4.xml.rels><?xml version="1.0" encoding="UTF-8" standalone="yes"?><Relationships xmlns="http://schemas.openxmlformats.org/package/2006/relationships"></Relationships>
</file>

<file path=ppt/theme/_rels/theme5.xml.rels><?xml version="1.0" encoding="UTF-8" standalone="yes"?><Relationships xmlns="http://schemas.openxmlformats.org/package/2006/relationships"></Relationships>
</file>

<file path=ppt/theme/_rels/theme6.xml.rels><?xml version="1.0" encoding="UTF-8" standalone="yes"?><Relationships xmlns="http://schemas.openxmlformats.org/package/2006/relationships"></Relationships>
</file>

<file path=ppt/theme/_rels/theme7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4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5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6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7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ONLYOFFICE/7.3.3.50</Application>
  <DocSecurity>0</DocSecurity>
  <PresentationFormat/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Theme 1</vt:lpstr>
      <vt:lpstr>Theme 2</vt:lpstr>
      <vt:lpstr>Theme 3</vt:lpstr>
      <vt:lpstr>Theme 4</vt:lpstr>
      <vt:lpstr>Theme 5</vt:lpstr>
      <vt:lpstr>Theme 6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ryan-potter@uiowa.edu</dc:creator>
  <cp:keywords/>
  <dc:description/>
  <dc:identifier/>
  <dc:language>en-US</dc:language>
  <cp:lastModifiedBy/>
  <cp:revision>291</cp:revision>
  <dcterms:created xsi:type="dcterms:W3CDTF">2020-01-21T18:13:39Z</dcterms:created>
  <dcterms:modified xsi:type="dcterms:W3CDTF">2023-06-29T17:58:53Z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0x010100579CCDD9754E9B40B13882595ECD5F7A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2</vt:i4>
  </property>
  <property fmtid="{D5CDD505-2E9C-101B-9397-08002B2CF9AE}" pid="7" name="Notes">
    <vt:i4>45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45</vt:i4>
  </property>
</Properties>
</file>